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0" r:id="rId4"/>
    <p:sldId id="265" r:id="rId5"/>
    <p:sldId id="258" r:id="rId6"/>
    <p:sldId id="259" r:id="rId7"/>
    <p:sldId id="262" r:id="rId8"/>
    <p:sldId id="263" r:id="rId9"/>
    <p:sldId id="266" r:id="rId10"/>
    <p:sldId id="264" r:id="rId11"/>
    <p:sldId id="267" r:id="rId12"/>
    <p:sldId id="261" r:id="rId13"/>
  </p:sldIdLst>
  <p:sldSz cx="9144000" cy="5143500" type="screen16x9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8">
          <p15:clr>
            <a:srgbClr val="A4A3A4"/>
          </p15:clr>
        </p15:guide>
        <p15:guide id="2" orient="horz" pos="463">
          <p15:clr>
            <a:srgbClr val="A4A3A4"/>
          </p15:clr>
        </p15:guide>
        <p15:guide id="3" orient="horz" pos="176">
          <p15:clr>
            <a:srgbClr val="A4A3A4"/>
          </p15:clr>
        </p15:guide>
        <p15:guide id="4" pos="5565">
          <p15:clr>
            <a:srgbClr val="A4A3A4"/>
          </p15:clr>
        </p15:guide>
        <p15:guide id="5" pos="204">
          <p15:clr>
            <a:srgbClr val="A4A3A4"/>
          </p15:clr>
        </p15:guide>
        <p15:guide id="6" pos="4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A"/>
    <a:srgbClr val="00456B"/>
    <a:srgbClr val="C2C2C2"/>
    <a:srgbClr val="414042"/>
    <a:srgbClr val="272727"/>
    <a:srgbClr val="007698"/>
    <a:srgbClr val="00446A"/>
    <a:srgbClr val="31859C"/>
    <a:srgbClr val="002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47" d="100"/>
          <a:sy n="147" d="100"/>
        </p:scale>
        <p:origin x="348" y="126"/>
      </p:cViewPr>
      <p:guideLst>
        <p:guide orient="horz" pos="3038"/>
        <p:guide orient="horz" pos="463"/>
        <p:guide orient="horz" pos="176"/>
        <p:guide pos="5565"/>
        <p:guide pos="204"/>
        <p:guide pos="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Title of pie chart (20pt) </a:t>
            </a:r>
          </a:p>
        </c:rich>
      </c:tx>
      <c:layout>
        <c:manualLayout>
          <c:xMode val="edge"/>
          <c:yMode val="edge"/>
          <c:x val="9.0206458120167497E-3"/>
          <c:y val="2.0477815699658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618631176231901E-3"/>
          <c:y val="0.17465346268576501"/>
          <c:w val="0.91307997283098097"/>
          <c:h val="0.58022412727419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53BB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84-41E9-9A84-5193C01A4266}"/>
              </c:ext>
            </c:extLst>
          </c:dPt>
          <c:dPt>
            <c:idx val="1"/>
            <c:invertIfNegative val="0"/>
            <c:bubble3D val="0"/>
            <c:spPr>
              <a:solidFill>
                <a:srgbClr val="7F004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84-41E9-9A84-5193C01A4266}"/>
              </c:ext>
            </c:extLst>
          </c:dPt>
          <c:dPt>
            <c:idx val="2"/>
            <c:invertIfNegative val="0"/>
            <c:bubble3D val="0"/>
            <c:spPr>
              <a:solidFill>
                <a:srgbClr val="E03C3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84-41E9-9A84-5193C01A4266}"/>
              </c:ext>
            </c:extLst>
          </c:dPt>
          <c:dPt>
            <c:idx val="3"/>
            <c:invertIfNegative val="0"/>
            <c:bubble3D val="0"/>
            <c:spPr>
              <a:solidFill>
                <a:srgbClr val="DE7C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84-41E9-9A84-5193C01A4266}"/>
              </c:ext>
            </c:extLst>
          </c:dPt>
          <c:dPt>
            <c:idx val="4"/>
            <c:invertIfNegative val="0"/>
            <c:bubble3D val="0"/>
            <c:spPr>
              <a:solidFill>
                <a:srgbClr val="0075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84-41E9-9A84-5193C01A4266}"/>
              </c:ext>
            </c:extLst>
          </c:dPt>
          <c:dPt>
            <c:idx val="5"/>
            <c:invertIfNegative val="0"/>
            <c:bubble3D val="0"/>
            <c:spPr>
              <a:solidFill>
                <a:srgbClr val="00B74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84-41E9-9A84-5193C01A4266}"/>
              </c:ext>
            </c:extLst>
          </c:dPt>
          <c:dPt>
            <c:idx val="6"/>
            <c:invertIfNegative val="0"/>
            <c:bubble3D val="0"/>
            <c:spPr>
              <a:solidFill>
                <a:srgbClr val="0066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384-41E9-9A84-5193C01A4266}"/>
              </c:ext>
            </c:extLst>
          </c:dPt>
          <c:cat>
            <c:strRef>
              <c:f>Sheet1!$A$2:$A$8</c:f>
              <c:strCache>
                <c:ptCount val="7"/>
                <c:pt idx="0">
                  <c:v>cagegory 1</c:v>
                </c:pt>
                <c:pt idx="1">
                  <c:v>cagegory 2</c:v>
                </c:pt>
                <c:pt idx="2">
                  <c:v>cagegory 3</c:v>
                </c:pt>
                <c:pt idx="3">
                  <c:v>cagegory 4</c:v>
                </c:pt>
                <c:pt idx="4">
                  <c:v>cagegory 5</c:v>
                </c:pt>
                <c:pt idx="5">
                  <c:v>cagegory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</c:v>
                </c:pt>
                <c:pt idx="1">
                  <c:v>30</c:v>
                </c:pt>
                <c:pt idx="2">
                  <c:v>40</c:v>
                </c:pt>
                <c:pt idx="3">
                  <c:v>25</c:v>
                </c:pt>
                <c:pt idx="4">
                  <c:v>15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384-41E9-9A84-5193C01A4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088968"/>
        <c:axId val="153133496"/>
      </c:barChart>
      <c:valAx>
        <c:axId val="15313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8968"/>
        <c:crosses val="autoZero"/>
        <c:crossBetween val="between"/>
      </c:valAx>
      <c:catAx>
        <c:axId val="11808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33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9778810943732597E-2"/>
          <c:y val="3.7542662116041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6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A9-452D-AEBD-1C596AB046AB}"/>
              </c:ext>
            </c:extLst>
          </c:dPt>
          <c:dPt>
            <c:idx val="1"/>
            <c:bubble3D val="0"/>
            <c:spPr>
              <a:solidFill>
                <a:srgbClr val="00B7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A9-452D-AEBD-1C596AB046AB}"/>
              </c:ext>
            </c:extLst>
          </c:dPt>
          <c:dPt>
            <c:idx val="2"/>
            <c:bubble3D val="0"/>
            <c:spPr>
              <a:solidFill>
                <a:srgbClr val="7F0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A9-452D-AEBD-1C596AB046AB}"/>
              </c:ext>
            </c:extLst>
          </c:dPt>
          <c:dPt>
            <c:idx val="3"/>
            <c:bubble3D val="0"/>
            <c:spPr>
              <a:solidFill>
                <a:srgbClr val="E03C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A9-452D-AEBD-1C596AB046AB}"/>
              </c:ext>
            </c:extLst>
          </c:dPt>
          <c:dPt>
            <c:idx val="4"/>
            <c:bubble3D val="0"/>
            <c:spPr>
              <a:solidFill>
                <a:srgbClr val="753B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A9-452D-AEBD-1C596AB046AB}"/>
              </c:ext>
            </c:extLst>
          </c:dPt>
          <c:dPt>
            <c:idx val="5"/>
            <c:bubble3D val="0"/>
            <c:spPr>
              <a:solidFill>
                <a:srgbClr val="DE7C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A9-452D-AEBD-1C596AB046AB}"/>
              </c:ext>
            </c:extLst>
          </c:dPt>
          <c:dPt>
            <c:idx val="6"/>
            <c:bubble3D val="0"/>
            <c:spPr>
              <a:solidFill>
                <a:srgbClr val="0075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EA9-452D-AEBD-1C596AB046AB}"/>
              </c:ext>
            </c:extLst>
          </c:dPt>
          <c:cat>
            <c:strRef>
              <c:f>Sheet1!$A$2:$A$8</c:f>
              <c:strCache>
                <c:ptCount val="7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80</c:v>
                </c:pt>
                <c:pt idx="1">
                  <c:v>120</c:v>
                </c:pt>
                <c:pt idx="2">
                  <c:v>50</c:v>
                </c:pt>
                <c:pt idx="3">
                  <c:v>10</c:v>
                </c:pt>
                <c:pt idx="4">
                  <c:v>65</c:v>
                </c:pt>
                <c:pt idx="5">
                  <c:v>25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EA9-452D-AEBD-1C596AB04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6E50C-42F6-44F9-849C-F9C68685802B}" type="datetimeFigureOut">
              <a:rPr lang="en-AU" smtClean="0"/>
              <a:pPr/>
              <a:t>27/10/2023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ADA25-FF6D-423F-A80B-443D05D8B91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81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6BCAF0-30A3-4E26-855A-16D175EBDECD}" type="datetime1">
              <a:rPr lang="en-AU"/>
              <a:pPr/>
              <a:t>27/10/2023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C436C-5653-4517-9B94-0BB68ACE245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325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72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23850" y="734616"/>
            <a:ext cx="8510588" cy="4088209"/>
          </a:xfrm>
          <a:prstGeom prst="rect">
            <a:avLst/>
          </a:prstGeom>
          <a:solidFill>
            <a:srgbClr val="0066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1" descr="RBA_Horizontal_Blac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292" y="27704"/>
            <a:ext cx="3511296" cy="8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564272"/>
            <a:ext cx="7772400" cy="607568"/>
          </a:xfrm>
          <a:prstGeom prst="rect">
            <a:avLst/>
          </a:prstGeom>
        </p:spPr>
        <p:txBody>
          <a:bodyPr vert="horz" anchor="t"/>
          <a:lstStyle>
            <a:lvl1pPr>
              <a:defRPr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2212345"/>
            <a:ext cx="7776864" cy="959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Title 17"/>
          <p:cNvSpPr>
            <a:spLocks noGrp="1"/>
          </p:cNvSpPr>
          <p:nvPr>
            <p:ph type="title"/>
          </p:nvPr>
        </p:nvSpPr>
        <p:spPr>
          <a:xfrm>
            <a:off x="323850" y="140493"/>
            <a:ext cx="8510588" cy="542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95535" y="771550"/>
            <a:ext cx="2232249" cy="1512168"/>
          </a:xfrm>
          <a:prstGeom prst="rect">
            <a:avLst/>
          </a:prstGeom>
          <a:solidFill>
            <a:srgbClr val="0066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699469" y="771550"/>
            <a:ext cx="2232249" cy="1512168"/>
          </a:xfrm>
          <a:prstGeom prst="rect">
            <a:avLst/>
          </a:prstGeom>
          <a:solidFill>
            <a:srgbClr val="1118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003403" y="771550"/>
            <a:ext cx="223224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95535" y="2351236"/>
            <a:ext cx="2232249" cy="406284"/>
          </a:xfrm>
          <a:prstGeom prst="rect">
            <a:avLst/>
          </a:prstGeom>
          <a:solidFill>
            <a:srgbClr val="0066AA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699469" y="2351236"/>
            <a:ext cx="2232249" cy="406284"/>
          </a:xfrm>
          <a:prstGeom prst="rect">
            <a:avLst/>
          </a:prstGeom>
          <a:solidFill>
            <a:srgbClr val="11182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95535" y="2832654"/>
            <a:ext cx="2232249" cy="406284"/>
          </a:xfrm>
          <a:prstGeom prst="rect">
            <a:avLst/>
          </a:prstGeom>
          <a:solidFill>
            <a:srgbClr val="0066A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699469" y="2832654"/>
            <a:ext cx="2232249" cy="406284"/>
          </a:xfrm>
          <a:prstGeom prst="rect">
            <a:avLst/>
          </a:prstGeom>
          <a:solidFill>
            <a:srgbClr val="11182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95535" y="3314583"/>
            <a:ext cx="2232249" cy="406284"/>
          </a:xfrm>
          <a:prstGeom prst="rect">
            <a:avLst/>
          </a:prstGeom>
          <a:solidFill>
            <a:srgbClr val="0066A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99469" y="3314583"/>
            <a:ext cx="2232249" cy="406284"/>
          </a:xfrm>
          <a:prstGeom prst="rect">
            <a:avLst/>
          </a:prstGeom>
          <a:solidFill>
            <a:srgbClr val="11182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95535" y="3796512"/>
            <a:ext cx="2232249" cy="406284"/>
          </a:xfrm>
          <a:prstGeom prst="rect">
            <a:avLst/>
          </a:prstGeom>
          <a:solidFill>
            <a:srgbClr val="0066A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699469" y="3796512"/>
            <a:ext cx="2232249" cy="406284"/>
          </a:xfrm>
          <a:prstGeom prst="rect">
            <a:avLst/>
          </a:prstGeom>
          <a:solidFill>
            <a:srgbClr val="11182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77652" y="1592753"/>
            <a:ext cx="221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dirty="0">
                <a:solidFill>
                  <a:schemeClr val="bg1"/>
                </a:solidFill>
              </a:rPr>
              <a:t>Blue </a:t>
            </a:r>
          </a:p>
          <a:p>
            <a:pPr indent="-114300"/>
            <a:r>
              <a:rPr lang="en-US" dirty="0">
                <a:solidFill>
                  <a:schemeClr val="bg1"/>
                </a:solidFill>
              </a:rPr>
              <a:t>(R0 G102 B170)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663651" y="1629260"/>
            <a:ext cx="2268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dirty="0">
                <a:solidFill>
                  <a:schemeClr val="bg1"/>
                </a:solidFill>
              </a:rPr>
              <a:t>Black </a:t>
            </a:r>
          </a:p>
          <a:p>
            <a:pPr indent="-114300"/>
            <a:r>
              <a:rPr lang="en-US" dirty="0">
                <a:solidFill>
                  <a:schemeClr val="bg1"/>
                </a:solidFill>
              </a:rPr>
              <a:t>(R17 G24 B32)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011674" y="1637387"/>
            <a:ext cx="2223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/>
              <a:t>White</a:t>
            </a:r>
          </a:p>
          <a:p>
            <a:pPr indent="-114300"/>
            <a:r>
              <a:rPr lang="en-US" dirty="0"/>
              <a:t>(R255 G255 B255)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2712293" y="23820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712293" y="28900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2712293" y="335571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2712293" y="384678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/>
              <a:t>20%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470007" y="23820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470007" y="28900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470007" y="335571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70007" y="384678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/>
              <a:t>20%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19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323850" y="140493"/>
            <a:ext cx="8510588" cy="542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35630" y="771524"/>
            <a:ext cx="1357169" cy="1490477"/>
          </a:xfrm>
          <a:prstGeom prst="rect">
            <a:avLst/>
          </a:prstGeom>
          <a:solidFill>
            <a:srgbClr val="DE7C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782000" y="771524"/>
            <a:ext cx="1357169" cy="1490477"/>
          </a:xfrm>
          <a:prstGeom prst="rect">
            <a:avLst/>
          </a:prstGeom>
          <a:solidFill>
            <a:srgbClr val="E03C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630179" y="771524"/>
            <a:ext cx="1357169" cy="1490477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057251" y="771524"/>
            <a:ext cx="1357169" cy="1490477"/>
          </a:xfrm>
          <a:prstGeom prst="rect">
            <a:avLst/>
          </a:prstGeom>
          <a:solidFill>
            <a:srgbClr val="0075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7487935" y="771523"/>
            <a:ext cx="1357169" cy="1490477"/>
          </a:xfrm>
          <a:prstGeom prst="rect">
            <a:avLst/>
          </a:prstGeom>
          <a:solidFill>
            <a:srgbClr val="00B7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35630" y="2374310"/>
            <a:ext cx="1357169" cy="432047"/>
          </a:xfrm>
          <a:prstGeom prst="rect">
            <a:avLst/>
          </a:prstGeom>
          <a:solidFill>
            <a:srgbClr val="DE7C13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82000" y="2374310"/>
            <a:ext cx="1357169" cy="432047"/>
          </a:xfrm>
          <a:prstGeom prst="rect">
            <a:avLst/>
          </a:prstGeom>
          <a:solidFill>
            <a:srgbClr val="E03C3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630179" y="2374310"/>
            <a:ext cx="1357169" cy="432047"/>
          </a:xfrm>
          <a:prstGeom prst="rect">
            <a:avLst/>
          </a:prstGeom>
          <a:solidFill>
            <a:srgbClr val="753BB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057251" y="2374310"/>
            <a:ext cx="1357169" cy="432047"/>
          </a:xfrm>
          <a:prstGeom prst="rect">
            <a:avLst/>
          </a:prstGeom>
          <a:solidFill>
            <a:srgbClr val="00758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7487935" y="2374309"/>
            <a:ext cx="1357169" cy="432047"/>
          </a:xfrm>
          <a:prstGeom prst="rect">
            <a:avLst/>
          </a:prstGeom>
          <a:solidFill>
            <a:srgbClr val="00B74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35630" y="2918665"/>
            <a:ext cx="1357169" cy="432047"/>
          </a:xfrm>
          <a:prstGeom prst="rect">
            <a:avLst/>
          </a:prstGeom>
          <a:solidFill>
            <a:srgbClr val="DE7C13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1782000" y="2918665"/>
            <a:ext cx="1357169" cy="432047"/>
          </a:xfrm>
          <a:prstGeom prst="rect">
            <a:avLst/>
          </a:prstGeom>
          <a:solidFill>
            <a:srgbClr val="E03C31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4630179" y="2918665"/>
            <a:ext cx="1357169" cy="432047"/>
          </a:xfrm>
          <a:prstGeom prst="rect">
            <a:avLst/>
          </a:prstGeom>
          <a:solidFill>
            <a:srgbClr val="753BB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057251" y="2918665"/>
            <a:ext cx="1357169" cy="432047"/>
          </a:xfrm>
          <a:prstGeom prst="rect">
            <a:avLst/>
          </a:prstGeom>
          <a:solidFill>
            <a:srgbClr val="00758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7487935" y="2918664"/>
            <a:ext cx="1357169" cy="432047"/>
          </a:xfrm>
          <a:prstGeom prst="rect">
            <a:avLst/>
          </a:prstGeom>
          <a:solidFill>
            <a:srgbClr val="00B74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335630" y="3448575"/>
            <a:ext cx="1357169" cy="432047"/>
          </a:xfrm>
          <a:prstGeom prst="rect">
            <a:avLst/>
          </a:prstGeom>
          <a:solidFill>
            <a:srgbClr val="DE7C1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1782000" y="3448575"/>
            <a:ext cx="1357169" cy="432047"/>
          </a:xfrm>
          <a:prstGeom prst="rect">
            <a:avLst/>
          </a:prstGeom>
          <a:solidFill>
            <a:srgbClr val="E03C3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4630179" y="3448575"/>
            <a:ext cx="1357169" cy="432047"/>
          </a:xfrm>
          <a:prstGeom prst="rect">
            <a:avLst/>
          </a:prstGeom>
          <a:solidFill>
            <a:srgbClr val="753BB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6057251" y="3448575"/>
            <a:ext cx="1357169" cy="432047"/>
          </a:xfrm>
          <a:prstGeom prst="rect">
            <a:avLst/>
          </a:prstGeom>
          <a:solidFill>
            <a:srgbClr val="007582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7487935" y="3448574"/>
            <a:ext cx="1357169" cy="432047"/>
          </a:xfrm>
          <a:prstGeom prst="rect">
            <a:avLst/>
          </a:prstGeom>
          <a:solidFill>
            <a:srgbClr val="00B74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335630" y="3990441"/>
            <a:ext cx="1357169" cy="432047"/>
          </a:xfrm>
          <a:prstGeom prst="rect">
            <a:avLst/>
          </a:prstGeom>
          <a:solidFill>
            <a:srgbClr val="DE7C13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1782000" y="3990441"/>
            <a:ext cx="1357169" cy="432047"/>
          </a:xfrm>
          <a:prstGeom prst="rect">
            <a:avLst/>
          </a:prstGeom>
          <a:solidFill>
            <a:srgbClr val="E03C3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4630179" y="3990441"/>
            <a:ext cx="1357169" cy="432047"/>
          </a:xfrm>
          <a:prstGeom prst="rect">
            <a:avLst/>
          </a:prstGeom>
          <a:solidFill>
            <a:srgbClr val="753BBD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6049204" y="3990441"/>
            <a:ext cx="1357169" cy="432047"/>
          </a:xfrm>
          <a:prstGeom prst="rect">
            <a:avLst/>
          </a:prstGeom>
          <a:solidFill>
            <a:srgbClr val="007582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7479888" y="3990440"/>
            <a:ext cx="1357169" cy="432047"/>
          </a:xfrm>
          <a:prstGeom prst="rect">
            <a:avLst/>
          </a:prstGeom>
          <a:solidFill>
            <a:srgbClr val="00B74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23221" y="1335621"/>
            <a:ext cx="13392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Orange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R222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G124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B19</a:t>
            </a:r>
          </a:p>
          <a:p>
            <a:pPr indent="-11430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731675" y="1316036"/>
            <a:ext cx="1385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Red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R224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G60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B49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602266" y="1316036"/>
            <a:ext cx="1397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Purple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R117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G59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B189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6021832" y="1316036"/>
            <a:ext cx="1349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Teal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R0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G117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B130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7471429" y="1325828"/>
            <a:ext cx="1285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Green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R0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G183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B79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348102" y="2498579"/>
            <a:ext cx="91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348102" y="3046322"/>
            <a:ext cx="91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348102" y="3572844"/>
            <a:ext cx="91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348102" y="4114710"/>
            <a:ext cx="91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1769786" y="2498579"/>
            <a:ext cx="889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1769786" y="3046322"/>
            <a:ext cx="889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1769786" y="3572844"/>
            <a:ext cx="889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1769786" y="4114710"/>
            <a:ext cx="889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50" name="Rectangle 49"/>
          <p:cNvSpPr/>
          <p:nvPr userDrawn="1"/>
        </p:nvSpPr>
        <p:spPr>
          <a:xfrm>
            <a:off x="4606487" y="2498579"/>
            <a:ext cx="90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4606487" y="3046322"/>
            <a:ext cx="90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4606487" y="3572844"/>
            <a:ext cx="90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4606487" y="4114710"/>
            <a:ext cx="90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6011517" y="2498579"/>
            <a:ext cx="88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6011517" y="3046322"/>
            <a:ext cx="88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011517" y="3572844"/>
            <a:ext cx="88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021088" y="4114710"/>
            <a:ext cx="88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7475862" y="2498579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7475862" y="3046322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7475862" y="3572844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7467815" y="4114710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3214217" y="771523"/>
            <a:ext cx="1357169" cy="1490477"/>
          </a:xfrm>
          <a:prstGeom prst="rect">
            <a:avLst/>
          </a:prstGeom>
          <a:solidFill>
            <a:srgbClr val="7F00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>
            <a:off x="3214217" y="2374309"/>
            <a:ext cx="1357169" cy="432047"/>
          </a:xfrm>
          <a:prstGeom prst="rect">
            <a:avLst/>
          </a:prstGeom>
          <a:solidFill>
            <a:srgbClr val="7F00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>
            <a:off x="3214217" y="2918664"/>
            <a:ext cx="1357169" cy="432047"/>
          </a:xfrm>
          <a:prstGeom prst="rect">
            <a:avLst/>
          </a:prstGeom>
          <a:solidFill>
            <a:srgbClr val="7F004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3214217" y="3448574"/>
            <a:ext cx="1357169" cy="432047"/>
          </a:xfrm>
          <a:prstGeom prst="rect">
            <a:avLst/>
          </a:prstGeom>
          <a:solidFill>
            <a:srgbClr val="7F004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>
            <a:off x="3214217" y="3990440"/>
            <a:ext cx="1357169" cy="432047"/>
          </a:xfrm>
          <a:prstGeom prst="rect">
            <a:avLst/>
          </a:prstGeom>
          <a:solidFill>
            <a:srgbClr val="7F004E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3214217" y="1325828"/>
            <a:ext cx="12858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Plum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R127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G0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B78</a:t>
            </a:r>
          </a:p>
          <a:p>
            <a:pPr indent="-11430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3218650" y="2498579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69" name="Rectangle 68"/>
          <p:cNvSpPr/>
          <p:nvPr userDrawn="1"/>
        </p:nvSpPr>
        <p:spPr>
          <a:xfrm>
            <a:off x="3218650" y="3046322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3218650" y="3572844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71" name="Rectangle 70"/>
          <p:cNvSpPr/>
          <p:nvPr userDrawn="1"/>
        </p:nvSpPr>
        <p:spPr>
          <a:xfrm>
            <a:off x="3218650" y="4114710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74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Ex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850" y="140493"/>
            <a:ext cx="8510588" cy="542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81940780"/>
              </p:ext>
            </p:extLst>
          </p:nvPr>
        </p:nvGraphicFramePr>
        <p:xfrm>
          <a:off x="4938183" y="771525"/>
          <a:ext cx="3896255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76595074"/>
              </p:ext>
            </p:extLst>
          </p:nvPr>
        </p:nvGraphicFramePr>
        <p:xfrm>
          <a:off x="323850" y="771525"/>
          <a:ext cx="3816102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29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08"/>
            <a:ext cx="6444207" cy="475643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893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7141" r="8763"/>
          <a:stretch/>
        </p:blipFill>
        <p:spPr>
          <a:xfrm>
            <a:off x="323850" y="771525"/>
            <a:ext cx="8494713" cy="37449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31" descr="RBA_Horizontal_Blac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292" y="27704"/>
            <a:ext cx="3511296" cy="8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890826"/>
            <a:ext cx="7772400" cy="607568"/>
          </a:xfrm>
          <a:prstGeom prst="rect">
            <a:avLst/>
          </a:prstGeom>
        </p:spPr>
        <p:txBody>
          <a:bodyPr vert="horz" anchor="t"/>
          <a:lstStyle>
            <a:lvl1pPr>
              <a:defRPr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3538899"/>
            <a:ext cx="7776864" cy="959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6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38" y="140494"/>
            <a:ext cx="8499500" cy="54054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20342"/>
            <a:ext cx="8510588" cy="367188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0495"/>
            <a:ext cx="8510588" cy="54054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184" y="820589"/>
            <a:ext cx="4174149" cy="367164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974" y="820342"/>
            <a:ext cx="4176464" cy="367188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1480"/>
            <a:ext cx="8510588" cy="539558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820341"/>
            <a:ext cx="4176142" cy="48605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383618"/>
            <a:ext cx="4176142" cy="310861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454" y="820341"/>
            <a:ext cx="4167268" cy="48605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667" y="1383619"/>
            <a:ext cx="4177770" cy="310861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843558"/>
            <a:ext cx="2700000" cy="6300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635646"/>
            <a:ext cx="2700000" cy="293397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3848" y="843558"/>
            <a:ext cx="2700000" cy="6300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27132" y="1635646"/>
            <a:ext cx="2700000" cy="293397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31802" y="843558"/>
            <a:ext cx="2700000" cy="6300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131802" y="1635646"/>
            <a:ext cx="2700000" cy="2949314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50" y="141480"/>
            <a:ext cx="8510588" cy="539558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1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10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4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s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323850" y="140493"/>
            <a:ext cx="8510588" cy="542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323850" y="771550"/>
            <a:ext cx="8510588" cy="372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27/10/2023</a:t>
            </a:fld>
            <a:endParaRPr lang="en-A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872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843558"/>
            <a:ext cx="8496944" cy="364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23528" y="140494"/>
            <a:ext cx="8496944" cy="541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52" r:id="rId3"/>
    <p:sldLayoutId id="2147483654" r:id="rId4"/>
    <p:sldLayoutId id="2147483655" r:id="rId5"/>
    <p:sldLayoutId id="2147483670" r:id="rId6"/>
    <p:sldLayoutId id="2147483669" r:id="rId7"/>
    <p:sldLayoutId id="2147483672" r:id="rId8"/>
    <p:sldLayoutId id="2147483674" r:id="rId9"/>
    <p:sldLayoutId id="2147483675" r:id="rId10"/>
    <p:sldLayoutId id="2147483676" r:id="rId11"/>
    <p:sldLayoutId id="2147483678" r:id="rId12"/>
    <p:sldLayoutId id="2147483679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aseline="0">
          <a:solidFill>
            <a:srgbClr val="0066AA"/>
          </a:solidFill>
          <a:latin typeface="+mj-lt"/>
          <a:ea typeface="ＭＳ Ｐゴシック" charset="-128"/>
          <a:cs typeface="Tahom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Tahom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-128"/>
          <a:cs typeface="Tahom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Tahom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  <a:cs typeface="Tahom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Tahom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1630"/>
            <a:ext cx="7772400" cy="607568"/>
          </a:xfrm>
        </p:spPr>
        <p:txBody>
          <a:bodyPr/>
          <a:lstStyle/>
          <a:p>
            <a:r>
              <a:rPr lang="en-US" sz="3200" dirty="0"/>
              <a:t>Emerging Threats to Financial Stability – New Challenges for the Next Decade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92389"/>
            <a:ext cx="7776864" cy="959481"/>
          </a:xfrm>
        </p:spPr>
        <p:txBody>
          <a:bodyPr>
            <a:normAutofit/>
          </a:bodyPr>
          <a:lstStyle/>
          <a:p>
            <a:r>
              <a:rPr lang="en-US" sz="1600" dirty="0"/>
              <a:t>Brad Jones – Assistant Governor (Financial System), Reserve Bank of Australia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96913" y="3507854"/>
            <a:ext cx="380307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+mn-lt"/>
                <a:cs typeface="Tahoma"/>
              </a:rPr>
              <a:t>Australian Finance Industry Association Conference</a:t>
            </a:r>
            <a:br>
              <a:rPr lang="en-US" sz="1200" baseline="30000" dirty="0">
                <a:solidFill>
                  <a:schemeClr val="bg1"/>
                </a:solidFill>
                <a:latin typeface="+mn-lt"/>
                <a:cs typeface="Tahoma"/>
              </a:rPr>
            </a:br>
            <a:r>
              <a:rPr lang="en-AU" sz="1200" dirty="0">
                <a:solidFill>
                  <a:schemeClr val="bg1"/>
                </a:solidFill>
                <a:latin typeface="+mn-lt"/>
                <a:cs typeface="Tahoma"/>
              </a:rPr>
              <a:t>31 October 2023, Sydney</a:t>
            </a:r>
          </a:p>
          <a:p>
            <a:pPr algn="r" eaLnBrk="0" hangingPunct="0"/>
            <a:endParaRPr lang="en-US" sz="1200" dirty="0">
              <a:solidFill>
                <a:schemeClr val="bg1"/>
              </a:solidFill>
              <a:latin typeface="+mn-lt"/>
              <a:cs typeface="Tahoma"/>
            </a:endParaRPr>
          </a:p>
          <a:p>
            <a:pPr eaLnBrk="0" hangingPunct="0"/>
            <a:endParaRPr lang="en-US" sz="1400" dirty="0">
              <a:solidFill>
                <a:schemeClr val="bg1"/>
              </a:solidFill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975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20T12:01:24.8995647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17F1418D-A6E9-F992-A5D9-C7FE41826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7071" y="146200"/>
            <a:ext cx="5929859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5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25T09:04:07.3333843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6CFF5F61-3414-C5B0-D8D1-67A672438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5934" y="146200"/>
            <a:ext cx="6272131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1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27T09:44:43.2526406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9768E9B3-0B80-5558-4E3B-DE8210BF8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9869" y="146200"/>
            <a:ext cx="5224263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2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BC9F-B194-38CD-6896-4068E44C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Emerging Financial Stability Challenges for the Next Decade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B2FE3C-6AFE-C05B-E753-1CC936BDE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67582"/>
              </p:ext>
            </p:extLst>
          </p:nvPr>
        </p:nvGraphicFramePr>
        <p:xfrm>
          <a:off x="322250" y="915566"/>
          <a:ext cx="849950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4249750">
                  <a:extLst>
                    <a:ext uri="{9D8B030D-6E8A-4147-A177-3AD203B41FA5}">
                      <a16:colId xmlns:a16="http://schemas.microsoft.com/office/drawing/2014/main" val="900860137"/>
                    </a:ext>
                  </a:extLst>
                </a:gridCol>
                <a:gridCol w="4249750">
                  <a:extLst>
                    <a:ext uri="{9D8B030D-6E8A-4147-A177-3AD203B41FA5}">
                      <a16:colId xmlns:a16="http://schemas.microsoft.com/office/drawing/2014/main" val="265280301"/>
                    </a:ext>
                  </a:extLst>
                </a:gridCol>
              </a:tblGrid>
              <a:tr h="88149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5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‘Inside’ risks</a:t>
                      </a:r>
                      <a:endParaRPr lang="en-AU" sz="2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928" marR="72928" marT="57397" marB="573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‘Outside’ risks</a:t>
                      </a:r>
                      <a:endParaRPr lang="en-AU" sz="25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928" marR="72928" marT="57397" marB="573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89023"/>
                  </a:ext>
                </a:extLst>
              </a:tr>
              <a:tr h="98909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Fast deposit runs in the digital age</a:t>
                      </a:r>
                      <a:endParaRPr lang="en-AU" sz="23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928" marR="72928" marT="57397" marB="573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Geopolitics</a:t>
                      </a:r>
                      <a:endParaRPr lang="en-AU" sz="23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928" marR="72928" marT="57397" marB="573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07492"/>
                  </a:ext>
                </a:extLst>
              </a:tr>
              <a:tr h="1065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Spillovers</a:t>
                      </a:r>
                      <a:r>
                        <a:rPr lang="en-A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from institutions that are not systemically important</a:t>
                      </a:r>
                      <a:endParaRPr lang="en-AU" sz="23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928" marR="72928" marT="57397" marB="573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Operational risk</a:t>
                      </a:r>
                      <a:endParaRPr lang="en-AU" sz="23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928" marR="72928" marT="57397" marB="573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50939"/>
                  </a:ext>
                </a:extLst>
              </a:tr>
              <a:tr h="109668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Higher interest rate volatility</a:t>
                      </a:r>
                      <a:endParaRPr lang="en-AU" sz="23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928" marR="72928" marT="57397" marB="573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Climate change</a:t>
                      </a:r>
                      <a:endParaRPr lang="en-AU" sz="23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928" marR="72928" marT="57397" marB="573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57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92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27T09:20:46.5809329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84A4DE6A-1B46-2D8A-C9F6-2D436993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7204" y="146200"/>
            <a:ext cx="3829591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27T09:35:43.1799761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C4D315E2-1495-8073-87E7-DCF6DDBB8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9242" y="146200"/>
            <a:ext cx="4345517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1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27T09:40:31.562664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A5C48DE7-DDD2-FF6E-26E3-5EDEC1038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6857" y="146200"/>
            <a:ext cx="6290285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2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25T16:15:12.4239718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3AD62A59-0A17-5D09-FC08-F3976685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9522" y="146200"/>
            <a:ext cx="5024956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3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3023768-AE65-2D98-AC1A-B089797B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50416" y="146200"/>
            <a:ext cx="5243168" cy="48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5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27T09:56:21.9577508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FCE8F355-67BE-67B4-193A-6F552929E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4013" y="146200"/>
            <a:ext cx="5515973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3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&lt;GraphProperties xmlns:i=&quot;http://www.w3.org/2001/XMLSchema-instance&quot; xmlns=&quot;http://schemas.datacontract.org/2004/07/RBAUtils&quot;&gt;&#10;  &lt;LastModified&gt;2023-10-09T15:49:45.0636767+11:00&lt;/LastModified&gt;&#10;  &lt;Path&gt;C:\Users\ArmourC\Documents\graphs&lt;/Path&gt;&#10;&lt;/GraphProperties&gt;">
            <a:extLst>
              <a:ext uri="{FF2B5EF4-FFF2-40B4-BE49-F238E27FC236}">
                <a16:creationId xmlns:a16="http://schemas.microsoft.com/office/drawing/2014/main" id="{3C8FA361-25E0-E282-E5F5-09F399B30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9622" y="146200"/>
            <a:ext cx="6104756" cy="4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5017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BA Basic 16x9.potx" id="{32501539-E30A-4C9A-BB21-A50A8C4782FF}" vid="{124C491D-F25F-4D40-99CF-A7B46B27C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10D0E7DFA1E4B8C239E14985475A7" ma:contentTypeVersion="14" ma:contentTypeDescription="Create a new document." ma:contentTypeScope="" ma:versionID="01da24408b367adac16395d406127654">
  <xsd:schema xmlns:xsd="http://www.w3.org/2001/XMLSchema" xmlns:xs="http://www.w3.org/2001/XMLSchema" xmlns:p="http://schemas.microsoft.com/office/2006/metadata/properties" xmlns:ns2="08ae5dde-623e-4f5d-8942-0bafa92ad77e" xmlns:ns3="bf8685db-2b7e-40d3-ac46-bbda663af59a" targetNamespace="http://schemas.microsoft.com/office/2006/metadata/properties" ma:root="true" ma:fieldsID="1ce4d6209dfb35a979fe428981287344" ns2:_="" ns3:_="">
    <xsd:import namespace="08ae5dde-623e-4f5d-8942-0bafa92ad77e"/>
    <xsd:import namespace="bf8685db-2b7e-40d3-ac46-bbda663af5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e5dde-623e-4f5d-8942-0bafa92ad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2ee427-c33c-4c3d-be26-ed38f95e1f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685db-2b7e-40d3-ac46-bbda663af5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00bce6-aa62-4a38-a3a5-c11f57cc51d5}" ma:internalName="TaxCatchAll" ma:showField="CatchAllData" ma:web="bf8685db-2b7e-40d3-ac46-bbda663af5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ae5dde-623e-4f5d-8942-0bafa92ad77e">
      <Terms xmlns="http://schemas.microsoft.com/office/infopath/2007/PartnerControls"/>
    </lcf76f155ced4ddcb4097134ff3c332f>
    <TaxCatchAll xmlns="bf8685db-2b7e-40d3-ac46-bbda663af59a" xsi:nil="true"/>
  </documentManagement>
</p:properties>
</file>

<file path=customXml/itemProps1.xml><?xml version="1.0" encoding="utf-8"?>
<ds:datastoreItem xmlns:ds="http://schemas.openxmlformats.org/officeDocument/2006/customXml" ds:itemID="{8B616940-EB78-4F7E-A1CF-8FAC256DCBE3}"/>
</file>

<file path=customXml/itemProps2.xml><?xml version="1.0" encoding="utf-8"?>
<ds:datastoreItem xmlns:ds="http://schemas.openxmlformats.org/officeDocument/2006/customXml" ds:itemID="{6317FC13-C047-4C68-ABEC-9B2AE3C33DAF}"/>
</file>

<file path=customXml/itemProps3.xml><?xml version="1.0" encoding="utf-8"?>
<ds:datastoreItem xmlns:ds="http://schemas.openxmlformats.org/officeDocument/2006/customXml" ds:itemID="{CC9A325C-529D-472A-8AE9-DF2FB7FCCCEC}"/>
</file>

<file path=docProps/app.xml><?xml version="1.0" encoding="utf-8"?>
<Properties xmlns="http://schemas.openxmlformats.org/officeDocument/2006/extended-properties" xmlns:vt="http://schemas.openxmlformats.org/officeDocument/2006/docPropsVTypes">
  <Template>RBA Basic 16x9</Template>
  <TotalTime>403</TotalTime>
  <Words>77</Words>
  <Application>Microsoft Office PowerPoint</Application>
  <PresentationFormat>On-screen Show (16:9)</PresentationFormat>
  <Paragraphs>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1_Custom Design</vt:lpstr>
      <vt:lpstr>Emerging Threats to Financial Stability – New Challenges for the Next Decade</vt:lpstr>
      <vt:lpstr>Emerging Financial Stability Challenges for the Next Decade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Reserve Bank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Threats to Financial Stability – A Decade of Living Dangerously?</dc:title>
  <dc:subject>Monetary Policy</dc:subject>
  <dc:creator>ARMOUR, Cameron</dc:creator>
  <cp:keywords>monetary policy</cp:keywords>
  <cp:lastModifiedBy>ARMOUR, Cameron</cp:lastModifiedBy>
  <cp:revision>23</cp:revision>
  <dcterms:created xsi:type="dcterms:W3CDTF">2023-10-17T04:41:55Z</dcterms:created>
  <dcterms:modified xsi:type="dcterms:W3CDTF">2023-10-27T04:57:58Z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0x0101007BB10D0E7DFA1E4B8C239E14985475A7</vt:lpwstr>
  </property>
</Properties>
</file>